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9" r:id="rId5"/>
    <p:sldId id="279" r:id="rId6"/>
    <p:sldId id="259" r:id="rId7"/>
    <p:sldId id="260" r:id="rId8"/>
    <p:sldId id="268" r:id="rId9"/>
    <p:sldId id="280" r:id="rId10"/>
    <p:sldId id="261" r:id="rId11"/>
    <p:sldId id="262" r:id="rId12"/>
    <p:sldId id="267" r:id="rId13"/>
    <p:sldId id="281" r:id="rId14"/>
    <p:sldId id="263" r:id="rId15"/>
    <p:sldId id="264" r:id="rId16"/>
    <p:sldId id="275" r:id="rId17"/>
    <p:sldId id="282" r:id="rId18"/>
    <p:sldId id="265" r:id="rId19"/>
    <p:sldId id="266" r:id="rId20"/>
    <p:sldId id="270" r:id="rId21"/>
    <p:sldId id="283" r:id="rId22"/>
    <p:sldId id="277" r:id="rId23"/>
    <p:sldId id="271" r:id="rId24"/>
    <p:sldId id="272" r:id="rId25"/>
    <p:sldId id="284" r:id="rId26"/>
    <p:sldId id="276" r:id="rId27"/>
    <p:sldId id="273" r:id="rId28"/>
    <p:sldId id="274" r:id="rId29"/>
    <p:sldId id="278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 ?><Relationships xmlns="http://schemas.openxmlformats.org/package/2006/relationships"><Relationship Id="rId3" Target="../media/image3.jpeg" Type="http://schemas.openxmlformats.org/officeDocument/2006/relationships/image"/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3" Target="../media/image5.jpeg" Type="http://schemas.openxmlformats.org/officeDocument/2006/relationships/image"/><Relationship Id="rId2" Target="../media/image4.pn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6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8.jpeg" Type="http://schemas.openxmlformats.org/officeDocument/2006/relationships/image"/><Relationship Id="rId2" Target="../media/image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media/image1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2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2" Target="../media/image1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3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 ?><Relationships xmlns="http://schemas.openxmlformats.org/package/2006/relationships"><Relationship Id="rId2" Target="../media/image1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6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7.xml.rels><?xml version="1.0" encoding="UTF-8" standalone="yes" ?><Relationships xmlns="http://schemas.openxmlformats.org/package/2006/relationships"><Relationship Id="rId3" Target="../media/image21.jpeg" Type="http://schemas.openxmlformats.org/officeDocument/2006/relationships/image"/><Relationship Id="rId2" Target="../media/image2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 ?><Relationships xmlns="http://schemas.openxmlformats.org/package/2006/relationships"><Relationship Id="rId2" Target="../media/image2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2" Target="../media/image2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2" Target="../media/image2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 ?><Relationships xmlns="http://schemas.openxmlformats.org/package/2006/relationships"><Relationship Id="rId2" Target="../media/image2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4.xml.rels><?xml version="1.0" encoding="UTF-8" standalone="yes" ?><Relationships xmlns="http://schemas.openxmlformats.org/package/2006/relationships"><Relationship Id="rId3" Target="../media/image27.jpeg" Type="http://schemas.openxmlformats.org/officeDocument/2006/relationships/image"/><Relationship Id="rId2" Target="../media/image2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 ?><Relationships xmlns="http://schemas.openxmlformats.org/package/2006/relationships"><Relationship Id="rId3" Target="../media/image29.jpeg" Type="http://schemas.openxmlformats.org/officeDocument/2006/relationships/image"/><Relationship Id="rId2" Target="../media/image2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 ?><Relationships xmlns="http://schemas.openxmlformats.org/package/2006/relationships"><Relationship Id="rId2" Target="../media/image3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3" Target="../media/image32.jpeg" Type="http://schemas.openxmlformats.org/officeDocument/2006/relationships/image"/><Relationship Id="rId2" Target="../media/image3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9.xml.rels><?xml version="1.0" encoding="UTF-8" standalone="yes" ?><Relationships xmlns="http://schemas.openxmlformats.org/package/2006/relationships"><Relationship Id="rId3" Target="../media/image34.jpeg" Type="http://schemas.openxmlformats.org/officeDocument/2006/relationships/image"/><Relationship Id="rId2" Target="../media/image3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0.xml.rels><?xml version="1.0" encoding="UTF-8" standalone="yes" ?><Relationships xmlns="http://schemas.openxmlformats.org/package/2006/relationships"><Relationship Id="rId3" Target="../media/image36.jpeg" Type="http://schemas.openxmlformats.org/officeDocument/2006/relationships/image"/><Relationship Id="rId2" Target="../media/image35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39.jpeg" Type="http://schemas.openxmlformats.org/officeDocument/2006/relationships/image"/><Relationship Id="rId5" Target="../media/image38.jpeg" Type="http://schemas.openxmlformats.org/officeDocument/2006/relationships/image"/><Relationship Id="rId4" Target="../media/image37.jpeg" Type="http://schemas.openxmlformats.org/officeDocument/2006/relationships/image"/></Relationships>
</file>

<file path=ppt/slides/_rels/slide31.xml.rels><?xml version="1.0" encoding="UTF-8" standalone="yes" ?><Relationships xmlns="http://schemas.openxmlformats.org/package/2006/relationships"><Relationship Id="rId2" Target="../media/image4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erwall.pro/41615-zajac-i-lisa-zimoj.html" TargetMode="External"/><Relationship Id="rId7" Type="http://schemas.openxmlformats.org/officeDocument/2006/relationships/hyperlink" Target="https://multiurok.ru/files/interaktivnaia-igra-chetvertyi-lishnii-1.html" TargetMode="External"/><Relationship Id="rId2" Type="http://schemas.openxmlformats.org/officeDocument/2006/relationships/hyperlink" Target="https://krasivosti.pro/raznoe/22295-sledy-zhivotnyh-na-snegu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novyefoto.ru/fotos/Kaban-Zimoi-Foto.html" TargetMode="External"/><Relationship Id="rId5" Type="http://schemas.openxmlformats.org/officeDocument/2006/relationships/hyperlink" Target="https://www.ogorod.ru/ru/main/inspiration/12852/sledy-zhivotnyh-i-ptic-na-snegu-shemy-s-nazvanijami.htm" TargetMode="External"/><Relationship Id="rId4" Type="http://schemas.openxmlformats.org/officeDocument/2006/relationships/hyperlink" Target="https://fishki.net/3527409-kak-zimuet-los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4332" y="1620529"/>
            <a:ext cx="801533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chemeClr val="accent1">
                    <a:lumMod val="50000"/>
                  </a:schemeClr>
                </a:solidFill>
              </a:rPr>
              <a:t>Как звери в </a:t>
            </a:r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  <a:t>лесу</a:t>
            </a:r>
          </a:p>
          <a:p>
            <a:pPr algn="ctr"/>
            <a:r>
              <a:rPr lang="ru-RU" sz="7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7200" b="1" dirty="0">
                <a:solidFill>
                  <a:schemeClr val="accent1">
                    <a:lumMod val="50000"/>
                  </a:schemeClr>
                </a:solidFill>
              </a:rPr>
              <a:t>зимуют</a:t>
            </a:r>
          </a:p>
        </p:txBody>
      </p:sp>
    </p:spTree>
    <p:extLst>
      <p:ext uri="{BB962C8B-B14F-4D97-AF65-F5344CB8AC3E}">
        <p14:creationId xmlns:p14="http://schemas.microsoft.com/office/powerpoint/2010/main" val="96251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80728"/>
            <a:ext cx="79928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Всех зверей она хитрей, Шубка рыжая на ней. Пышный хвост – ее краса. Этот зверь лесной –…….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10147" y="-23916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Отгадай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3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mtClean="0" sz="2400">
                <a:latin charset="0" panose="020B0604020202020204" pitchFamily="34" typeface="Arial"/>
                <a:cs charset="0" panose="020B0604020202020204" pitchFamily="34" typeface="Arial"/>
              </a:rPr>
              <a:t>У лисы зимой мех </a:t>
            </a:r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становится пышней и теплей. Днём </a:t>
            </a:r>
            <a:r>
              <a:rPr dirty="0" lang="ru-RU" smtClean="0" sz="2400">
                <a:latin charset="0" panose="020B0604020202020204" pitchFamily="34" typeface="Arial"/>
                <a:cs charset="0" panose="020B0604020202020204" pitchFamily="34" typeface="Arial"/>
              </a:rPr>
              <a:t>она </a:t>
            </a:r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прячется в глубокой норе, которую устраивает в глухом лесу.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76056" y="-99392"/>
            <a:ext cx="2164993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4000">
                <a:solidFill>
                  <a:schemeClr val="bg1"/>
                </a:solidFill>
              </a:rPr>
              <a:t>Лиса</a:t>
            </a:r>
            <a:endParaRPr b="1" dirty="0" lang="ru-RU" sz="400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/>
          <a:stretch/>
        </p:blipFill>
        <p:spPr bwMode="auto">
          <a:xfrm>
            <a:off x="273437" y="3140968"/>
            <a:ext cx="4154547" cy="3427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180"/>
          <a:stretch/>
        </p:blipFill>
        <p:spPr bwMode="auto">
          <a:xfrm>
            <a:off x="4460111" y="2122502"/>
            <a:ext cx="4230215" cy="3401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83063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Ночью лисица выходит на охоту. Зимой её добычей часто становятся мыши – полёвки. Она чувствует своим острым нюхом их запах сквозь толщу снега, ударяет о снег лапами и подпрыгивает – лиса мышкует. Лисица и за зайцами охотится. </a:t>
            </a:r>
            <a:endParaRPr dirty="0" lang="ru-RU" smtClean="0" sz="24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Опасный враг рыжей кумушки лисы - волк. В тех лесах, где много волков, лисы почти не водятся.</a:t>
            </a:r>
          </a:p>
        </p:txBody>
      </p:sp>
      <p:pic>
        <p:nvPicPr>
          <p:cNvPr id="6147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-200744"/>
            <a:ext cx="19272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rrowheads="1" noChangeAspect="1"/>
          </p:cNvPicPr>
          <p:nvPr/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" l="65"/>
          <a:stretch/>
        </p:blipFill>
        <p:spPr bwMode="auto">
          <a:xfrm>
            <a:off x="242556" y="3429000"/>
            <a:ext cx="4329444" cy="297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15205"/>
            <a:ext cx="4003668" cy="300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50198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9" l="130" r="42084" t="27908"/>
          <a:stretch/>
        </p:blipFill>
        <p:spPr bwMode="auto">
          <a:xfrm>
            <a:off x="539552" y="3789040"/>
            <a:ext cx="4209753" cy="279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9"/>
          <a:stretch/>
        </p:blipFill>
        <p:spPr bwMode="auto">
          <a:xfrm>
            <a:off x="5004048" y="790832"/>
            <a:ext cx="3761915" cy="559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95" y="790832"/>
            <a:ext cx="5268586" cy="315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74497" y="0"/>
            <a:ext cx="3240360" cy="64633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36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Следы лисы</a:t>
            </a:r>
            <a:endParaRPr b="1" dirty="0" lang="ru-RU" sz="36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859116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24744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Зверька узнали мы с тобой </a:t>
            </a:r>
            <a:endParaRPr lang="ru-RU" sz="4400" dirty="0" smtClean="0"/>
          </a:p>
          <a:p>
            <a:r>
              <a:rPr lang="ru-RU" sz="4400" dirty="0" smtClean="0"/>
              <a:t>По </a:t>
            </a:r>
            <a:r>
              <a:rPr lang="ru-RU" sz="4400" dirty="0"/>
              <a:t>двум таким приметам: </a:t>
            </a:r>
            <a:endParaRPr lang="ru-RU" sz="4400" dirty="0" smtClean="0"/>
          </a:p>
          <a:p>
            <a:r>
              <a:rPr lang="ru-RU" sz="4400" dirty="0" smtClean="0"/>
              <a:t>Он </a:t>
            </a:r>
            <a:r>
              <a:rPr lang="ru-RU" sz="4400" dirty="0"/>
              <a:t>в шубе серенькой зимой, </a:t>
            </a:r>
            <a:endParaRPr lang="ru-RU" sz="4400" dirty="0" smtClean="0"/>
          </a:p>
          <a:p>
            <a:r>
              <a:rPr lang="ru-RU" sz="4400" dirty="0" smtClean="0"/>
              <a:t>А </a:t>
            </a:r>
            <a:r>
              <a:rPr lang="ru-RU" sz="4400" dirty="0"/>
              <a:t>в рыжей шубке - летом.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0"/>
            <a:ext cx="2412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prstClr val="white"/>
                </a:solidFill>
              </a:rPr>
              <a:t>Отгадай</a:t>
            </a:r>
          </a:p>
        </p:txBody>
      </p:sp>
    </p:spTree>
    <p:extLst>
      <p:ext uri="{BB962C8B-B14F-4D97-AF65-F5344CB8AC3E}">
        <p14:creationId xmlns:p14="http://schemas.microsoft.com/office/powerpoint/2010/main" val="317597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7315" y="731985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К зиме её мех становится серебристо-серым, густым и теплым. Но главная гордость белочки пушистый хвост. Им она укрывается в холодные ненастные дни, хвост помогает ей при прыжках с ветки на ветку.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48064" y="0"/>
            <a:ext cx="1709936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40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белка</a:t>
            </a:r>
            <a:endParaRPr b="1" dirty="0" lang="ru-RU" sz="40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3074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" l="85" r="75"/>
          <a:stretch/>
        </p:blipFill>
        <p:spPr bwMode="auto">
          <a:xfrm>
            <a:off x="497509" y="2674680"/>
            <a:ext cx="814898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808280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" l="345" r="195" t="288"/>
          <a:stretch/>
        </p:blipFill>
        <p:spPr bwMode="auto">
          <a:xfrm>
            <a:off x="4559822" y="2562605"/>
            <a:ext cx="3969296" cy="4112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6605" y="623613"/>
            <a:ext cx="79385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z="2000">
                <a:latin charset="0" panose="020B0604020202020204" pitchFamily="34" typeface="Arial"/>
                <a:cs charset="0" panose="020B0604020202020204" pitchFamily="34" typeface="Arial"/>
              </a:rPr>
              <a:t>Белка живёт в дуплах старых </a:t>
            </a:r>
            <a:r>
              <a:rPr dirty="0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деревьев, </a:t>
            </a:r>
            <a:r>
              <a:rPr dirty="0" lang="ru-RU" sz="2000">
                <a:latin charset="0" panose="020B0604020202020204" pitchFamily="34" typeface="Arial"/>
                <a:cs charset="0" panose="020B0604020202020204" pitchFamily="34" typeface="Arial"/>
              </a:rPr>
              <a:t>а если не находит </a:t>
            </a:r>
            <a:r>
              <a:rPr dirty="0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дупла - </a:t>
            </a:r>
            <a:r>
              <a:rPr dirty="0" lang="ru-RU" sz="2000">
                <a:latin charset="0" panose="020B0604020202020204" pitchFamily="34" typeface="Arial"/>
                <a:cs charset="0" panose="020B0604020202020204" pitchFamily="34" typeface="Arial"/>
              </a:rPr>
              <a:t>строит гнездо из тонких прутиков сама</a:t>
            </a:r>
            <a:r>
              <a:rPr dirty="0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.</a:t>
            </a:r>
          </a:p>
          <a:p>
            <a:r>
              <a:rPr dirty="0" lang="ru-RU" sz="2000">
                <a:latin charset="0" panose="020B0604020202020204" pitchFamily="34" typeface="Arial"/>
                <a:cs charset="0" panose="020B0604020202020204" pitchFamily="34" typeface="Arial"/>
              </a:rPr>
              <a:t>Белочка – совсем беззащитный зверёк. В лесу у неё много врагов. На деревьях – ястребы, совы, филины. На земле - лиса, горностай, куница. От врагов она спасается среди густых ветвей и в дуплах.</a:t>
            </a:r>
          </a:p>
        </p:txBody>
      </p:sp>
      <p:pic>
        <p:nvPicPr>
          <p:cNvPr id="4099" name="Picture 3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" l="145" r="225" t="117"/>
          <a:stretch/>
        </p:blipFill>
        <p:spPr bwMode="auto">
          <a:xfrm>
            <a:off x="971600" y="2553688"/>
            <a:ext cx="3096344" cy="4167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89763" y="-47384"/>
            <a:ext cx="1654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b="1" dirty="0" lang="ru-RU" sz="4000">
                <a:solidFill>
                  <a:prstClr val="white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белка</a:t>
            </a:r>
          </a:p>
        </p:txBody>
      </p:sp>
    </p:spTree>
    <p:extLst>
      <p:ext uri="{BB962C8B-B14F-4D97-AF65-F5344CB8AC3E}">
        <p14:creationId xmlns:p14="http://schemas.microsoft.com/office/powerpoint/2010/main" val="393429468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692"/>
            <a:ext cx="489654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920" y="2492896"/>
            <a:ext cx="5591241" cy="4164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-51194"/>
            <a:ext cx="3787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Следы белки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63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484784"/>
            <a:ext cx="72728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Зимой беленький, </a:t>
            </a:r>
            <a:endParaRPr lang="ru-RU" sz="4400" dirty="0" smtClean="0"/>
          </a:p>
          <a:p>
            <a:r>
              <a:rPr lang="ru-RU" sz="4400" dirty="0" smtClean="0"/>
              <a:t>а </a:t>
            </a:r>
            <a:r>
              <a:rPr lang="ru-RU" sz="4400" dirty="0"/>
              <a:t>летом серенький. Никого не обижает, </a:t>
            </a:r>
            <a:endParaRPr lang="ru-RU" sz="4400" dirty="0" smtClean="0"/>
          </a:p>
          <a:p>
            <a:r>
              <a:rPr lang="ru-RU" sz="4400" dirty="0" smtClean="0"/>
              <a:t>а </a:t>
            </a:r>
            <a:r>
              <a:rPr lang="ru-RU" sz="4400" dirty="0"/>
              <a:t>всех сам боится.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-22104"/>
            <a:ext cx="2412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prstClr val="white"/>
                </a:solidFill>
              </a:rPr>
              <a:t>Отгадай</a:t>
            </a:r>
          </a:p>
        </p:txBody>
      </p:sp>
    </p:spTree>
    <p:extLst>
      <p:ext uri="{BB962C8B-B14F-4D97-AF65-F5344CB8AC3E}">
        <p14:creationId xmlns:p14="http://schemas.microsoft.com/office/powerpoint/2010/main" val="385864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" l="70" r="1" t="399"/>
          <a:stretch/>
        </p:blipFill>
        <p:spPr bwMode="auto">
          <a:xfrm>
            <a:off x="516513" y="2924944"/>
            <a:ext cx="811097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692696"/>
            <a:ext cx="756084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dirty="0" lang="ru-RU"/>
          </a:p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Осенью заяц меняет серую шубку на белоснежную, тёплую и пушистую. На </a:t>
            </a:r>
            <a:r>
              <a:rPr dirty="0" lang="ru-RU" smtClean="0" sz="2400">
                <a:latin charset="0" panose="020B0604020202020204" pitchFamily="34" typeface="Arial"/>
                <a:cs charset="0" panose="020B0604020202020204" pitchFamily="34" typeface="Arial"/>
              </a:rPr>
              <a:t>белом снегу его </a:t>
            </a:r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ни охотник, ни волк, ни лиса не заметят. «Бел, потому и цел» – примечает народ.</a:t>
            </a:r>
          </a:p>
          <a:p>
            <a:pPr algn="just"/>
            <a:r>
              <a:rPr dirty="0" lang="ru-RU" smtClean="0"/>
              <a:t> </a:t>
            </a:r>
            <a:endParaRPr dirty="0" lang="ru-RU"/>
          </a:p>
        </p:txBody>
      </p:sp>
      <p:sp>
        <p:nvSpPr>
          <p:cNvPr id="3" name="TextBox 2"/>
          <p:cNvSpPr txBox="1"/>
          <p:nvPr/>
        </p:nvSpPr>
        <p:spPr>
          <a:xfrm>
            <a:off x="5076056" y="-273025"/>
            <a:ext cx="2808312" cy="92333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pPr lvl="0"/>
            <a:r>
              <a:rPr b="1" dirty="0" lang="ru-RU" sz="5400">
                <a:solidFill>
                  <a:prstClr val="white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заяц</a:t>
            </a:r>
          </a:p>
        </p:txBody>
      </p:sp>
    </p:spTree>
    <p:extLst>
      <p:ext uri="{BB962C8B-B14F-4D97-AF65-F5344CB8AC3E}">
        <p14:creationId xmlns:p14="http://schemas.microsoft.com/office/powerpoint/2010/main" val="1011534816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15844"/>
            <a:ext cx="7776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Домика у зайца нет, он укрывается от зимней стужи, зарывшись в пушистый снег под кустами сделав в нём ямку. Днём зайцы спят, а ночью выходят на кормёжку. У зайчишки острые зубы, которыми он, как ножницами срезает кору с деревьев. </a:t>
            </a:r>
          </a:p>
        </p:txBody>
      </p:sp>
      <p:pic>
        <p:nvPicPr>
          <p:cNvPr id="2050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" l="179" r="21" t="386"/>
          <a:stretch/>
        </p:blipFill>
        <p:spPr bwMode="auto">
          <a:xfrm>
            <a:off x="448897" y="2996952"/>
            <a:ext cx="412310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57630" y="-141230"/>
            <a:ext cx="2304256" cy="923330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54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заяц</a:t>
            </a:r>
            <a:endParaRPr b="1" dirty="0" lang="ru-RU" sz="54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2051" name="Picture 3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5216"/>
            <a:ext cx="4032448" cy="4074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807893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6016" y="0"/>
            <a:ext cx="3262004" cy="64633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 smtClean="0" sz="3600">
                <a:solidFill>
                  <a:schemeClr val="bg1"/>
                </a:solidFill>
              </a:rPr>
              <a:t>Следы зайца</a:t>
            </a:r>
            <a:endParaRPr dirty="0" lang="ru-RU" sz="3600">
              <a:solidFill>
                <a:schemeClr val="bg1"/>
              </a:solidFill>
            </a:endParaRPr>
          </a:p>
        </p:txBody>
      </p:sp>
      <p:pic>
        <p:nvPicPr>
          <p:cNvPr id="17410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5" r="34900" t="2667"/>
          <a:stretch/>
        </p:blipFill>
        <p:spPr bwMode="auto">
          <a:xfrm>
            <a:off x="523543" y="1245780"/>
            <a:ext cx="5200585" cy="4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" l="71033" r="59" t="80"/>
          <a:stretch/>
        </p:blipFill>
        <p:spPr bwMode="auto">
          <a:xfrm>
            <a:off x="5724128" y="908720"/>
            <a:ext cx="2880320" cy="5406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725760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7564" y="1844824"/>
            <a:ext cx="78488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Летом по лесу гуляет, Зимой в берлоге отдыхает.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0"/>
            <a:ext cx="2412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prstClr val="white"/>
                </a:solidFill>
              </a:rPr>
              <a:t>Отгадай</a:t>
            </a:r>
          </a:p>
        </p:txBody>
      </p:sp>
    </p:spTree>
    <p:extLst>
      <p:ext uri="{BB962C8B-B14F-4D97-AF65-F5344CB8AC3E}">
        <p14:creationId xmlns:p14="http://schemas.microsoft.com/office/powerpoint/2010/main" val="34941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4684" y="76470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Зимует медведь в укромной берлоге, которую готовит заранее и место выбирает недоступное. Он ищет хорошее сухое место: в расщелине, скале, под большим упавшим деревом и хорошенько утепляет дом: выстилает мхом, сеном.</a:t>
            </a:r>
          </a:p>
        </p:txBody>
      </p:sp>
      <p:pic>
        <p:nvPicPr>
          <p:cNvPr id="13314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" r="144"/>
          <a:stretch/>
        </p:blipFill>
        <p:spPr bwMode="auto">
          <a:xfrm>
            <a:off x="257811" y="3030375"/>
            <a:ext cx="867864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-171400"/>
            <a:ext cx="23005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dirty="0" lang="ru-RU" sz="4000">
                <a:solidFill>
                  <a:prstClr val="white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Медведь</a:t>
            </a:r>
          </a:p>
        </p:txBody>
      </p:sp>
    </p:spTree>
    <p:extLst>
      <p:ext uri="{BB962C8B-B14F-4D97-AF65-F5344CB8AC3E}">
        <p14:creationId xmlns:p14="http://schemas.microsoft.com/office/powerpoint/2010/main" val="260250436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620688"/>
            <a:ext cx="45365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Медведь готовится к зиме, наедая жир. Он активно ест все, что найдет, особенно рыбу, орехи, но делает он это за несколько недель до спячки. Перед самим сном мишка кушает мало: корешки да стебельки, чтобы желудок стал пустым и животное могло спокойно отдыхать в режиме малой потребности в пище. Ложась спать, медведь остается в режиме контроля, он не глубоко спит, а дремлет, чтобы в случае опасности встретить врага. </a:t>
            </a:r>
          </a:p>
        </p:txBody>
      </p:sp>
      <p:pic>
        <p:nvPicPr>
          <p:cNvPr id="1433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" l="180" t="88"/>
          <a:stretch/>
        </p:blipFill>
        <p:spPr bwMode="auto">
          <a:xfrm>
            <a:off x="81372" y="764703"/>
            <a:ext cx="4058580" cy="5584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12060" y="-31293"/>
            <a:ext cx="2592288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 smtClean="0" sz="40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Медведь</a:t>
            </a:r>
            <a:endParaRPr dirty="0" lang="ru-RU" sz="40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371906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"/>
          <a:stretch/>
        </p:blipFill>
        <p:spPr bwMode="auto">
          <a:xfrm>
            <a:off x="179512" y="548680"/>
            <a:ext cx="4762500" cy="353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976" y="3140968"/>
            <a:ext cx="534604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9925"/>
            <a:ext cx="3672408" cy="64633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 smtClean="0" sz="36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Следы медведя</a:t>
            </a:r>
            <a:endParaRPr dirty="0" lang="ru-RU" sz="36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1232315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556792"/>
            <a:ext cx="80648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День и ночь по лесу рыщет, День и ночь добычу ищет. Ходит-бродит </a:t>
            </a:r>
            <a:r>
              <a:rPr lang="ru-RU" sz="4400" dirty="0" smtClean="0"/>
              <a:t>он </a:t>
            </a:r>
            <a:r>
              <a:rPr lang="ru-RU" sz="4400" dirty="0"/>
              <a:t>молчком, Уши серые — торчком.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48064" y="0"/>
            <a:ext cx="2412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prstClr val="white"/>
                </a:solidFill>
              </a:rPr>
              <a:t>Отгадай</a:t>
            </a:r>
          </a:p>
        </p:txBody>
      </p:sp>
    </p:spTree>
    <p:extLst>
      <p:ext uri="{BB962C8B-B14F-4D97-AF65-F5344CB8AC3E}">
        <p14:creationId xmlns:p14="http://schemas.microsoft.com/office/powerpoint/2010/main" val="42018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К зиме волчья шерсть становится гуще и пышнее, но цвет свой не меняет, так и остаётся серебристо-серой. Днём серые разбойники прячутся в глухих местах, лесных чащобах, в своих глубоких норах - логовах, а ночью выходят на охоту. Всей стаей волки охотятся на крупных животных – оленей, лосей, кабанов.</a:t>
            </a:r>
          </a:p>
        </p:txBody>
      </p:sp>
      <p:pic>
        <p:nvPicPr>
          <p:cNvPr id="7170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" l="69" r="10"/>
          <a:stretch/>
        </p:blipFill>
        <p:spPr bwMode="auto">
          <a:xfrm>
            <a:off x="539552" y="3135648"/>
            <a:ext cx="8157840" cy="302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25084" y="-93295"/>
            <a:ext cx="2088232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40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Волк</a:t>
            </a:r>
            <a:endParaRPr b="1" dirty="0" lang="ru-RU" sz="40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9097438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6366" y="0"/>
            <a:ext cx="14366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b="1" dirty="0" lang="ru-RU" sz="4000">
                <a:solidFill>
                  <a:prstClr val="white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Волк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707886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Зимой волки сбиваются в стаи и ходят цепочкой, друг за другом, в поисках добычи – так легче охотиться. В волчьей стае всегда есть вожак. Это самый сильный, умный и опытный волк. Когда волки воют, они сообщают, что лесная территория занята их стаей.</a:t>
            </a:r>
          </a:p>
        </p:txBody>
      </p:sp>
      <p:pic>
        <p:nvPicPr>
          <p:cNvPr id="8194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" l="133" t="448"/>
          <a:stretch/>
        </p:blipFill>
        <p:spPr bwMode="auto">
          <a:xfrm>
            <a:off x="1187624" y="2669897"/>
            <a:ext cx="7105085" cy="387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48010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33" t="22779"/>
          <a:stretch/>
        </p:blipFill>
        <p:spPr bwMode="auto">
          <a:xfrm>
            <a:off x="179512" y="980728"/>
            <a:ext cx="4552704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6"/>
          <a:stretch/>
        </p:blipFill>
        <p:spPr bwMode="auto">
          <a:xfrm>
            <a:off x="4860032" y="1418526"/>
            <a:ext cx="3744415" cy="4957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85034" y="24674"/>
            <a:ext cx="3528392" cy="64633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36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Волчьи следы</a:t>
            </a:r>
            <a:endParaRPr b="1" dirty="0" lang="ru-RU" sz="36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791387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732" y="1700808"/>
            <a:ext cx="83529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Этот зверь с </a:t>
            </a:r>
            <a:r>
              <a:rPr lang="ru-RU" sz="4400" dirty="0" smtClean="0"/>
              <a:t>двумя клыками</a:t>
            </a:r>
            <a:r>
              <a:rPr lang="ru-RU" sz="4400" dirty="0"/>
              <a:t>, </a:t>
            </a:r>
            <a:endParaRPr lang="ru-RU" sz="4400" dirty="0" smtClean="0"/>
          </a:p>
          <a:p>
            <a:r>
              <a:rPr lang="ru-RU" sz="4400" dirty="0" smtClean="0"/>
              <a:t>С </a:t>
            </a:r>
            <a:r>
              <a:rPr lang="ru-RU" sz="4400" dirty="0"/>
              <a:t>очень мощными </a:t>
            </a:r>
            <a:r>
              <a:rPr lang="ru-RU" sz="4400" dirty="0" smtClean="0"/>
              <a:t>ногами, </a:t>
            </a:r>
          </a:p>
          <a:p>
            <a:r>
              <a:rPr lang="ru-RU" sz="4400" dirty="0" smtClean="0"/>
              <a:t>И </a:t>
            </a:r>
            <a:r>
              <a:rPr lang="ru-RU" sz="4400" dirty="0"/>
              <a:t>с лепешкой на носу. </a:t>
            </a:r>
            <a:endParaRPr lang="ru-RU" sz="4400" dirty="0" smtClean="0"/>
          </a:p>
          <a:p>
            <a:r>
              <a:rPr lang="ru-RU" sz="4400" dirty="0" smtClean="0"/>
              <a:t>Роет </a:t>
            </a:r>
            <a:r>
              <a:rPr lang="ru-RU" sz="4400" dirty="0"/>
              <a:t>землю он в </a:t>
            </a:r>
            <a:r>
              <a:rPr lang="ru-RU" sz="4400" dirty="0" smtClean="0"/>
              <a:t>лесу.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76056" y="0"/>
            <a:ext cx="2412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prstClr val="white"/>
                </a:solidFill>
              </a:rPr>
              <a:t>Отгадай</a:t>
            </a:r>
          </a:p>
        </p:txBody>
      </p:sp>
    </p:spTree>
    <p:extLst>
      <p:ext uri="{BB962C8B-B14F-4D97-AF65-F5344CB8AC3E}">
        <p14:creationId xmlns:p14="http://schemas.microsoft.com/office/powerpoint/2010/main" val="131840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5134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Кабан внешне чем-то похож на домашнюю свинью, но тело его покрыто густой серо - бурой щетиной, у самцов – большие клыки. Глаза ночью светятся темно – красным цветом. Держатся кабаны вместе небольшими стадами, семействами. День кабаны проводят на лёжке в глухом уголке леса – они раскапывают снег до земли и ложатся на слой веток, мха и травы.</a:t>
            </a:r>
          </a:p>
        </p:txBody>
      </p:sp>
      <p:pic>
        <p:nvPicPr>
          <p:cNvPr id="921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" l="165" r="127" t="307"/>
          <a:stretch/>
        </p:blipFill>
        <p:spPr bwMode="auto">
          <a:xfrm>
            <a:off x="0" y="3672348"/>
            <a:ext cx="9221165" cy="27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8064" y="-34320"/>
            <a:ext cx="2016224" cy="707886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b="1" dirty="0" lang="ru-RU" smtClean="0" sz="4000">
                <a:solidFill>
                  <a:schemeClr val="bg1"/>
                </a:solidFill>
              </a:rPr>
              <a:t>Кабан</a:t>
            </a:r>
            <a:endParaRPr b="1" dirty="0" lang="ru-RU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6652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" r="187" t="29"/>
          <a:stretch/>
        </p:blipFill>
        <p:spPr bwMode="auto">
          <a:xfrm>
            <a:off x="536112" y="3296967"/>
            <a:ext cx="4070567" cy="295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5089" y="1052736"/>
            <a:ext cx="7879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Зимой кабанам очень тяжело кормиться, корма привычного для кабана – опавших плодов, желудей, червяков и насекомых – нет. Поэтому зимой кабаны очень мало кормятся, они живут за счет жировых запасов.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0"/>
            <a:ext cx="1821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b="1" dirty="0" lang="ru-RU" sz="4000">
                <a:solidFill>
                  <a:prstClr val="white"/>
                </a:solidFill>
              </a:rPr>
              <a:t>Кабан</a:t>
            </a:r>
          </a:p>
        </p:txBody>
      </p:sp>
      <p:pic>
        <p:nvPicPr>
          <p:cNvPr id="1026" name="Picture 2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814" y="3293100"/>
            <a:ext cx="4215019" cy="3161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73550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" l="103" r="155" t="164"/>
          <a:stretch/>
        </p:blipFill>
        <p:spPr bwMode="auto">
          <a:xfrm>
            <a:off x="3131840" y="1628800"/>
            <a:ext cx="5719302" cy="4842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7150"/>
            <a:ext cx="32099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11659"/>
            <a:ext cx="3672408" cy="64633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 smtClean="0" sz="3600">
                <a:solidFill>
                  <a:schemeClr val="bg1"/>
                </a:solidFill>
              </a:rPr>
              <a:t>Следы кабана</a:t>
            </a:r>
            <a:endParaRPr dirty="0" lang="ru-RU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2492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78488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Горбоносый, длинноногий</a:t>
            </a:r>
          </a:p>
          <a:p>
            <a:r>
              <a:rPr lang="ru-RU" sz="4400" dirty="0"/>
              <a:t>Великан </a:t>
            </a:r>
            <a:r>
              <a:rPr lang="ru-RU" sz="4400" dirty="0" err="1"/>
              <a:t>ветвисторогий</a:t>
            </a:r>
            <a:r>
              <a:rPr lang="ru-RU" sz="4400" dirty="0"/>
              <a:t>,</a:t>
            </a:r>
          </a:p>
          <a:p>
            <a:r>
              <a:rPr lang="ru-RU" sz="4400" dirty="0"/>
              <a:t>Ест траву, кустов побеги,</a:t>
            </a:r>
          </a:p>
          <a:p>
            <a:r>
              <a:rPr lang="ru-RU" sz="4400" dirty="0"/>
              <a:t>С ним тягаться трудно в беге.</a:t>
            </a:r>
          </a:p>
          <a:p>
            <a:r>
              <a:rPr lang="ru-RU" sz="4400" dirty="0"/>
              <a:t>Коль такого довелось встретить –</a:t>
            </a:r>
          </a:p>
          <a:p>
            <a:r>
              <a:rPr lang="ru-RU" sz="4400" dirty="0"/>
              <a:t>Знай, что это 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4048" y="-22104"/>
            <a:ext cx="2412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prstClr val="white"/>
                </a:solidFill>
              </a:rPr>
              <a:t>Отгадай</a:t>
            </a:r>
          </a:p>
        </p:txBody>
      </p:sp>
    </p:spTree>
    <p:extLst>
      <p:ext uri="{BB962C8B-B14F-4D97-AF65-F5344CB8AC3E}">
        <p14:creationId xmlns:p14="http://schemas.microsoft.com/office/powerpoint/2010/main" val="14599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6647" y="764704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dirty="0" lang="ru-RU" sz="2400">
                <a:latin charset="0" panose="020B0604020202020204" pitchFamily="34" typeface="Arial"/>
                <a:cs charset="0" panose="020B0604020202020204" pitchFamily="34" typeface="Arial"/>
              </a:rPr>
              <a:t>Это крупные животные, с большими рогами. Держаться они небольшими стадами. Зимой кормятся днём, а ночью почти всё время остаются на лёжке. Лоси сильно вытаптывают снег на участке, охотники это место называют «стойбищем». </a:t>
            </a:r>
          </a:p>
        </p:txBody>
      </p:sp>
      <p:pic>
        <p:nvPicPr>
          <p:cNvPr id="1126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" l="17" r="61"/>
          <a:stretch/>
        </p:blipFill>
        <p:spPr bwMode="auto">
          <a:xfrm>
            <a:off x="248770" y="2852936"/>
            <a:ext cx="865120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52120" y="-22104"/>
            <a:ext cx="14523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b="1" dirty="0" lang="ru-RU" sz="4000">
                <a:solidFill>
                  <a:prstClr val="white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Лось</a:t>
            </a:r>
          </a:p>
        </p:txBody>
      </p:sp>
    </p:spTree>
    <p:extLst>
      <p:ext uri="{BB962C8B-B14F-4D97-AF65-F5344CB8AC3E}">
        <p14:creationId xmlns:p14="http://schemas.microsoft.com/office/powerpoint/2010/main" val="3205423612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8725" y="764704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Питаются лоси зимой ветками и корой деревьев и кустарников. Часто зимой от холода лоси зарываются в снег почти полностью, торчит только голова и холка – так лосю теплее.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47" y="2334364"/>
            <a:ext cx="5231904" cy="294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15005"/>
            <a:ext cx="4896544" cy="32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1850" y="0"/>
            <a:ext cx="1628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Лось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86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" l="65" r="99" t="78"/>
          <a:stretch/>
        </p:blipFill>
        <p:spPr bwMode="auto">
          <a:xfrm>
            <a:off x="395536" y="589936"/>
            <a:ext cx="5605736" cy="420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84984"/>
            <a:ext cx="5452864" cy="326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4048" y="0"/>
            <a:ext cx="2952328" cy="646331"/>
          </a:xfrm>
          <a:prstGeom prst="rect">
            <a:avLst/>
          </a:prstGeom>
          <a:noFill/>
        </p:spPr>
        <p:txBody>
          <a:bodyPr rtlCol="0" wrap="square">
            <a:spAutoFit/>
          </a:bodyPr>
          <a:lstStyle/>
          <a:p>
            <a:r>
              <a:rPr dirty="0" lang="ru-RU" smtClean="0" sz="3600">
                <a:solidFill>
                  <a:schemeClr val="bg1"/>
                </a:solidFill>
                <a:latin charset="0" panose="020B0604020202020204" pitchFamily="34" typeface="Arial"/>
                <a:cs charset="0" panose="020B0604020202020204" pitchFamily="34" typeface="Arial"/>
              </a:rPr>
              <a:t>След лося</a:t>
            </a:r>
            <a:endParaRPr dirty="0" lang="ru-RU" sz="3600">
              <a:solidFill>
                <a:schemeClr val="bg1"/>
              </a:solidFill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237790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4048" y="-19571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Чей след?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51600" y="3861048"/>
            <a:ext cx="1589786" cy="23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87" y="3769499"/>
            <a:ext cx="3295649" cy="2793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00125"/>
            <a:ext cx="2879973" cy="2159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5" y="972362"/>
            <a:ext cx="3000494" cy="198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019" y="1237472"/>
            <a:ext cx="2333082" cy="438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8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85342"/>
            <a:ext cx="806489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39011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лишний?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380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28" y="131348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Интернет – источники </a:t>
            </a:r>
            <a:r>
              <a:rPr lang="ru-RU" dirty="0" smtClean="0"/>
              <a:t>изображений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1916832"/>
            <a:ext cx="60486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hlinkClick r:id="rId2"/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krasivosti.pro/raznoe/22295-sledy-zhivotnyh-na-snegu.html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gamerwall.pro/41615-zajac-i-lisa-zimoj.html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fishki.net/3527409-kak-zimuet-losy.html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www.ogorod.ru/ru/main/inspiration/12852/sledy-zhivotnyh-i-ptic-na-snegu-shemy-s-nazvanijami.htm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novyefoto.ru/fotos/Kaban-Zimoi-Foto.html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https://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multiurok.ru/files/interaktivnaia-igra-chetvertyi-lishnii-1.html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2267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Другая 5">
      <a:dk1>
        <a:srgbClr val="000000"/>
      </a:dk1>
      <a:lt1>
        <a:sysClr val="window" lastClr="FFFFFF"/>
      </a:lt1>
      <a:dk2>
        <a:srgbClr val="92D050"/>
      </a:dk2>
      <a:lt2>
        <a:srgbClr val="F4E7ED"/>
      </a:lt2>
      <a:accent1>
        <a:srgbClr val="00B050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202</TotalTime>
  <Words>882</Words>
  <Application>Microsoft Office PowerPoint</Application>
  <PresentationFormat>Экран (4:3)</PresentationFormat>
  <Paragraphs>77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 – источники изображений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 Набережных</dc:creator>
  <cp:lastModifiedBy>Дима Набережных</cp:lastModifiedBy>
  <cp:revision>22</cp:revision>
  <dcterms:created xsi:type="dcterms:W3CDTF">2023-01-10T18:05:44Z</dcterms:created>
  <dcterms:modified xsi:type="dcterms:W3CDTF">2023-01-17T18:24:06Z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1060245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S9.2.0</vt:lpwstr>
  </property>
</Properties>
</file>